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8" r:id="rId1"/>
  </p:sldMasterIdLst>
  <p:sldIdLst>
    <p:sldId id="256" r:id="rId2"/>
    <p:sldId id="267" r:id="rId3"/>
    <p:sldId id="268" r:id="rId4"/>
    <p:sldId id="258" r:id="rId5"/>
    <p:sldId id="262" r:id="rId6"/>
    <p:sldId id="270" r:id="rId7"/>
    <p:sldId id="271" r:id="rId8"/>
    <p:sldId id="272" r:id="rId9"/>
    <p:sldId id="273" r:id="rId10"/>
    <p:sldId id="269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96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974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99137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149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22833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715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978130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67124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397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478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418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016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113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930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489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148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005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071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AAD347D-5ACD-4C99-B74B-A9C85AD731AF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0382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uto@termokam.ru" TargetMode="External"/><Relationship Id="rId2" Type="http://schemas.openxmlformats.org/officeDocument/2006/relationships/hyperlink" Target="mailto:a.@termokam.ru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6212" y="720190"/>
            <a:ext cx="7169544" cy="2783661"/>
          </a:xfrm>
        </p:spPr>
        <p:txBody>
          <a:bodyPr/>
          <a:lstStyle/>
          <a:p>
            <a:pPr algn="ctr"/>
            <a:r>
              <a:rPr lang="ru-RU" sz="5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МОДЕЛЬНЫЙ РЯД</a:t>
            </a:r>
            <a:br>
              <a:rPr lang="ru-RU" sz="5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ru-RU" sz="5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продукции</a:t>
            </a:r>
            <a:br>
              <a:rPr lang="ru-RU" sz="5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ru-RU" sz="5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54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Термокам</a:t>
            </a:r>
            <a:endParaRPr lang="ru-RU" sz="66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6212" y="4089556"/>
            <a:ext cx="8825658" cy="214940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Собственное производство алюминиевых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сварных </a:t>
            </a:r>
            <a:r>
              <a:rPr lang="ru-RU" dirty="0">
                <a:solidFill>
                  <a:schemeClr val="bg1"/>
                </a:solidFill>
              </a:rPr>
              <a:t>радиаторов </a:t>
            </a:r>
            <a:r>
              <a:rPr lang="ru-RU" dirty="0" smtClean="0">
                <a:solidFill>
                  <a:schemeClr val="bg1"/>
                </a:solidFill>
              </a:rPr>
              <a:t>охлаждения.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Гарантированная </a:t>
            </a:r>
            <a:r>
              <a:rPr lang="ru-RU" dirty="0">
                <a:solidFill>
                  <a:schemeClr val="bg1"/>
                </a:solidFill>
              </a:rPr>
              <a:t>прочность конструкции и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надежность </a:t>
            </a:r>
            <a:r>
              <a:rPr lang="ru-RU" dirty="0">
                <a:solidFill>
                  <a:schemeClr val="bg1"/>
                </a:solidFill>
              </a:rPr>
              <a:t>в эксплуатации.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169" y="5975897"/>
            <a:ext cx="229552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43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7501" y="761999"/>
            <a:ext cx="3657600" cy="1371600"/>
          </a:xfrm>
        </p:spPr>
        <p:txBody>
          <a:bodyPr/>
          <a:lstStyle/>
          <a:p>
            <a:r>
              <a:rPr lang="ru-RU" sz="1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ООО фирма «Термокам»</a:t>
            </a:r>
            <a:br>
              <a:rPr lang="ru-RU" sz="1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ru-RU" sz="1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Республика Татарстан, Нижнекамский район, </a:t>
            </a:r>
            <a:br>
              <a:rPr lang="ru-RU" sz="1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ru-RU" sz="1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пгт. Камские Поляны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1518" y="250178"/>
            <a:ext cx="5435625" cy="457707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b="1" dirty="0"/>
              <a:t>Подберем маслоохладитель для гидросистемы и предложим лучшее решение Вашего технического задания с гарантией охлаждения!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6927" y="2288538"/>
            <a:ext cx="3732931" cy="2895599"/>
          </a:xfrm>
        </p:spPr>
        <p:txBody>
          <a:bodyPr>
            <a:normAutofit/>
          </a:bodyPr>
          <a:lstStyle/>
          <a:p>
            <a:r>
              <a:rPr lang="ru-RU" dirty="0" smtClean="0"/>
              <a:t>8 (8555</a:t>
            </a:r>
            <a:r>
              <a:rPr lang="ru-RU" dirty="0"/>
              <a:t>) </a:t>
            </a:r>
            <a:r>
              <a:rPr lang="ru-RU" dirty="0" smtClean="0"/>
              <a:t>33-92-26 </a:t>
            </a:r>
            <a:r>
              <a:rPr lang="ru-RU" dirty="0"/>
              <a:t>конструктор</a:t>
            </a:r>
          </a:p>
          <a:p>
            <a:r>
              <a:rPr lang="en-US" dirty="0">
                <a:hlinkClick r:id="rId2"/>
              </a:rPr>
              <a:t>a. deulin@termokam.ru</a:t>
            </a:r>
            <a:endParaRPr lang="ru-RU" dirty="0"/>
          </a:p>
          <a:p>
            <a:endParaRPr lang="ru-RU" dirty="0"/>
          </a:p>
          <a:p>
            <a:r>
              <a:rPr lang="ru-RU" dirty="0" smtClean="0"/>
              <a:t>8 (8555)33-60-38 </a:t>
            </a:r>
            <a:r>
              <a:rPr lang="ru-RU" dirty="0"/>
              <a:t>отдел маркетинга</a:t>
            </a:r>
            <a:endParaRPr lang="en-US" dirty="0"/>
          </a:p>
          <a:p>
            <a:r>
              <a:rPr lang="en-US" dirty="0" smtClean="0">
                <a:hlinkClick r:id="rId3"/>
              </a:rPr>
              <a:t>uto</a:t>
            </a:r>
            <a:r>
              <a:rPr lang="en-US" dirty="0" smtClean="0">
                <a:hlinkClick r:id="rId3"/>
              </a:rPr>
              <a:t>@termokam.ru</a:t>
            </a:r>
            <a:endParaRPr lang="ru-RU" dirty="0"/>
          </a:p>
          <a:p>
            <a:endParaRPr lang="ru-RU" dirty="0"/>
          </a:p>
          <a:p>
            <a:r>
              <a:rPr lang="en-US" dirty="0" smtClean="0"/>
              <a:t>www.</a:t>
            </a:r>
            <a:r>
              <a:rPr lang="en-US" dirty="0" smtClean="0"/>
              <a:t>termokam.ru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380" y="5854039"/>
            <a:ext cx="229552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81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175490"/>
            <a:ext cx="9293268" cy="1974457"/>
          </a:xfrm>
        </p:spPr>
        <p:txBody>
          <a:bodyPr/>
          <a:lstStyle/>
          <a:p>
            <a:r>
              <a:rPr lang="ru-RU" sz="2800" b="1" dirty="0"/>
              <a:t>Широкий выбор </a:t>
            </a:r>
            <a:r>
              <a:rPr lang="ru-RU" sz="2800" b="1" dirty="0" smtClean="0"/>
              <a:t>Продукции</a:t>
            </a:r>
            <a:r>
              <a:rPr lang="ru-RU" sz="2800" b="1" dirty="0"/>
              <a:t> </a:t>
            </a:r>
            <a:r>
              <a:rPr lang="ru-RU" sz="2800" b="1" dirty="0" smtClean="0"/>
              <a:t>Термокам</a:t>
            </a:r>
            <a:r>
              <a:rPr lang="ru-RU" sz="2800" b="1" dirty="0"/>
              <a:t> 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для </a:t>
            </a:r>
            <a:r>
              <a:rPr lang="ru-RU" sz="2800" b="1" dirty="0"/>
              <a:t>различных отраслей и условий эксплуатации.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Маслоохладители с расходом от 20 до 800 л/мин</a:t>
            </a:r>
          </a:p>
          <a:p>
            <a:r>
              <a:rPr lang="ru-RU" dirty="0"/>
              <a:t>Маслоохладители 12/24 В, 220/380 В</a:t>
            </a:r>
          </a:p>
          <a:p>
            <a:r>
              <a:rPr lang="ru-RU" dirty="0"/>
              <a:t>Модели с </a:t>
            </a:r>
            <a:r>
              <a:rPr lang="ru-RU" dirty="0" err="1"/>
              <a:t>гидромотором</a:t>
            </a:r>
            <a:endParaRPr lang="ru-RU" dirty="0"/>
          </a:p>
          <a:p>
            <a:r>
              <a:rPr lang="ru-RU" dirty="0" smtClean="0"/>
              <a:t>Маслоохладители </a:t>
            </a:r>
            <a:r>
              <a:rPr lang="ru-RU" dirty="0"/>
              <a:t>с встроенным баком </a:t>
            </a:r>
            <a:endParaRPr lang="ru-RU" dirty="0" smtClean="0"/>
          </a:p>
          <a:p>
            <a:r>
              <a:rPr lang="ru-RU" dirty="0" smtClean="0"/>
              <a:t>Комбинированные </a:t>
            </a:r>
            <a:r>
              <a:rPr lang="ru-RU" dirty="0"/>
              <a:t>теплообменники: масло–вода–воздух</a:t>
            </a:r>
          </a:p>
          <a:p>
            <a:r>
              <a:rPr lang="ru-RU" dirty="0"/>
              <a:t>Взрывозащищённые теплообменники </a:t>
            </a:r>
          </a:p>
          <a:p>
            <a:r>
              <a:rPr lang="ru-RU" dirty="0"/>
              <a:t>Теплообменники по индивидуальным чертежам заказчика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617" y="5886408"/>
            <a:ext cx="229552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06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804" y="418505"/>
            <a:ext cx="10418129" cy="401593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3200" b="1" dirty="0" smtClean="0">
                <a:solidFill>
                  <a:schemeClr val="bg2"/>
                </a:solidFill>
              </a:rPr>
              <a:t>Маслоохладители </a:t>
            </a:r>
            <a:r>
              <a:rPr lang="ru-RU" sz="3200" b="1" dirty="0">
                <a:solidFill>
                  <a:schemeClr val="bg2"/>
                </a:solidFill>
              </a:rPr>
              <a:t>для гидравлики 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 smtClean="0"/>
              <a:t>Термокам</a:t>
            </a:r>
            <a:r>
              <a:rPr lang="ru-RU" sz="3200" b="1" dirty="0"/>
              <a:t> — это профессиональное решение, разработанное с учётом требований современных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гидравлических </a:t>
            </a:r>
            <a:r>
              <a:rPr lang="ru-RU" sz="3200" b="1" dirty="0"/>
              <a:t>систем.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630" y="5902592"/>
            <a:ext cx="229552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24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9215" y="548637"/>
            <a:ext cx="3401064" cy="1447800"/>
          </a:xfrm>
        </p:spPr>
        <p:txBody>
          <a:bodyPr/>
          <a:lstStyle/>
          <a:p>
            <a:pPr algn="ctr"/>
            <a:r>
              <a:rPr lang="ru-RU" sz="2000" b="1" dirty="0"/>
              <a:t>Блок охлаждения</a:t>
            </a:r>
            <a:br>
              <a:rPr lang="ru-RU" sz="2000" b="1" dirty="0"/>
            </a:br>
            <a:r>
              <a:rPr lang="ru-RU" sz="2000" b="1" dirty="0"/>
              <a:t>ДМ-9508.221.010-20</a:t>
            </a:r>
            <a:endParaRPr lang="ru-RU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446FA2-45B2-4D6A-819F-604010E8E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32" y="2460570"/>
            <a:ext cx="2103136" cy="29052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18D6FE-5E74-4601-9467-AA8B68413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650" y="2344191"/>
            <a:ext cx="2117572" cy="2905200"/>
          </a:xfrm>
          <a:prstGeom prst="rect">
            <a:avLst/>
          </a:prstGeom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id="{02C21A4F-8D6A-4FB4-8CB3-EF30059BC1B9}"/>
              </a:ext>
            </a:extLst>
          </p:cNvPr>
          <p:cNvSpPr txBox="1">
            <a:spLocks/>
          </p:cNvSpPr>
          <p:nvPr/>
        </p:nvSpPr>
        <p:spPr>
          <a:xfrm>
            <a:off x="5627718" y="1165167"/>
            <a:ext cx="6564282" cy="5692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700" b="1" dirty="0"/>
              <a:t>ТЕХНИЧЕСКИЕ ХАРАКТЕРИСТИКИ</a:t>
            </a:r>
          </a:p>
          <a:p>
            <a:pPr marL="0" indent="0">
              <a:spcBef>
                <a:spcPts val="0"/>
              </a:spcBef>
              <a:buFont typeface="Wingdings 3" charset="2"/>
              <a:buNone/>
            </a:pPr>
            <a:endParaRPr lang="ru-RU" b="1" dirty="0"/>
          </a:p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700" b="1" dirty="0"/>
              <a:t>Основные параметры</a:t>
            </a:r>
            <a:r>
              <a:rPr lang="ru-RU" b="1" dirty="0"/>
              <a:t> </a:t>
            </a:r>
          </a:p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600" dirty="0"/>
              <a:t>Теплопроизводительность: 14,0 кВт </a:t>
            </a:r>
          </a:p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200" dirty="0"/>
              <a:t>(при </a:t>
            </a:r>
            <a:r>
              <a:rPr lang="en-US" sz="1200" dirty="0"/>
              <a:t>t</a:t>
            </a:r>
            <a:r>
              <a:rPr lang="ru-RU" sz="1200" dirty="0"/>
              <a:t> окруж. воздуха 20°С и </a:t>
            </a:r>
            <a:r>
              <a:rPr lang="en-US" sz="1200" dirty="0"/>
              <a:t>t</a:t>
            </a:r>
            <a:r>
              <a:rPr lang="ru-RU" sz="1200" dirty="0"/>
              <a:t> масла на входе 80°С)</a:t>
            </a:r>
            <a:r>
              <a:rPr lang="ru-RU" sz="1400" dirty="0"/>
              <a:t> </a:t>
            </a:r>
          </a:p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600" dirty="0"/>
              <a:t>Гидравлическое сопротивление: 0,15 Мпа</a:t>
            </a:r>
          </a:p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200" dirty="0"/>
              <a:t>(при расходе масла: 60 л/мин)</a:t>
            </a:r>
          </a:p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600" dirty="0"/>
              <a:t>Аэродинамическое сопротивление: 0,15 кПа</a:t>
            </a:r>
          </a:p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200" dirty="0"/>
              <a:t>(при расходе окруж. воздуха 1600 м</a:t>
            </a:r>
            <a:r>
              <a:rPr lang="en-US" sz="1200" dirty="0"/>
              <a:t>³</a:t>
            </a:r>
            <a:r>
              <a:rPr lang="ru-RU" sz="1200" dirty="0"/>
              <a:t>/ч)</a:t>
            </a:r>
          </a:p>
          <a:p>
            <a:pPr marL="0" indent="0">
              <a:spcBef>
                <a:spcPts val="0"/>
              </a:spcBef>
              <a:buFont typeface="Wingdings 3" charset="2"/>
              <a:buNone/>
            </a:pPr>
            <a:endParaRPr lang="ru-RU" dirty="0"/>
          </a:p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700" b="1" dirty="0"/>
              <a:t>Параметры по охлаждаемой среде</a:t>
            </a:r>
          </a:p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600" dirty="0"/>
              <a:t>Макс. рабочее давление: 1,</a:t>
            </a:r>
            <a:r>
              <a:rPr lang="en-US" sz="1600" dirty="0"/>
              <a:t>0</a:t>
            </a:r>
            <a:r>
              <a:rPr lang="ru-RU" sz="1600" dirty="0"/>
              <a:t> МПа</a:t>
            </a:r>
            <a:br>
              <a:rPr lang="ru-RU" sz="1600" dirty="0"/>
            </a:br>
            <a:r>
              <a:rPr lang="ru-RU" sz="1600" dirty="0"/>
              <a:t>Температура: не более 110°С</a:t>
            </a:r>
            <a:br>
              <a:rPr lang="ru-RU" sz="1600" dirty="0"/>
            </a:br>
            <a:r>
              <a:rPr lang="ru-RU" sz="1600" dirty="0"/>
              <a:t>Общая поверхность теплообмена: 1,0 м²</a:t>
            </a:r>
          </a:p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600" dirty="0"/>
              <a:t>Площадь живого сечения: 0,0016 м²</a:t>
            </a:r>
          </a:p>
          <a:p>
            <a:pPr marL="0" indent="0">
              <a:spcBef>
                <a:spcPts val="0"/>
              </a:spcBef>
              <a:buFont typeface="Wingdings 3" charset="2"/>
              <a:buNone/>
            </a:pPr>
            <a:endParaRPr lang="ru-RU" sz="1800" dirty="0"/>
          </a:p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700" b="1" dirty="0"/>
              <a:t>Параметры по охлаждающей среде</a:t>
            </a:r>
          </a:p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600" dirty="0"/>
              <a:t>Общая поверхность теплообмена: 5,18 м²</a:t>
            </a:r>
          </a:p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600" dirty="0"/>
              <a:t>Площадь живого сечения: 0,08 м²</a:t>
            </a:r>
          </a:p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700" b="1" dirty="0"/>
              <a:t>Сухая масса: </a:t>
            </a:r>
            <a:r>
              <a:rPr lang="ru-RU" sz="1700" dirty="0"/>
              <a:t>22,0 кг</a:t>
            </a:r>
          </a:p>
          <a:p>
            <a:pPr marL="0" indent="0">
              <a:spcBef>
                <a:spcPts val="0"/>
              </a:spcBef>
              <a:buFont typeface="Wingdings 3" charset="2"/>
              <a:buNone/>
            </a:pPr>
            <a:endParaRPr lang="ru-RU" sz="1800" dirty="0"/>
          </a:p>
          <a:p>
            <a:r>
              <a:rPr lang="ru-RU" sz="1700" b="1" dirty="0"/>
              <a:t>СОСТАВ КОМПЛЕКТА:</a:t>
            </a:r>
          </a:p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600" dirty="0"/>
              <a:t>Маслоохладитель </a:t>
            </a:r>
            <a:endParaRPr lang="en-US" sz="1600" dirty="0"/>
          </a:p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600" dirty="0"/>
              <a:t>Датчик температуры 60</a:t>
            </a:r>
            <a:r>
              <a:rPr lang="en-US" sz="1600" dirty="0"/>
              <a:t>º</a:t>
            </a:r>
            <a:r>
              <a:rPr lang="ru-RU" sz="1600" dirty="0"/>
              <a:t>С</a:t>
            </a:r>
          </a:p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600" dirty="0"/>
              <a:t>Электровентилятор</a:t>
            </a:r>
            <a:br>
              <a:rPr lang="ru-RU" sz="1600" dirty="0"/>
            </a:br>
            <a:r>
              <a:rPr lang="ru-RU" sz="1600" dirty="0"/>
              <a:t>Манометр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366" y="5910683"/>
            <a:ext cx="229552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89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350" y="744467"/>
            <a:ext cx="4072777" cy="1033268"/>
          </a:xfrm>
        </p:spPr>
        <p:txBody>
          <a:bodyPr/>
          <a:lstStyle/>
          <a:p>
            <a:pPr algn="ctr"/>
            <a:r>
              <a:rPr lang="ru-RU" sz="2000" b="1" dirty="0"/>
              <a:t>Блок охлаждения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ТМ-11.000.000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27718" y="291227"/>
            <a:ext cx="6564282" cy="5692833"/>
          </a:xfrm>
        </p:spPr>
        <p:txBody>
          <a:bodyPr>
            <a:normAutofit fontScale="55000" lnSpcReduction="20000"/>
          </a:bodyPr>
          <a:lstStyle/>
          <a:p>
            <a:pPr>
              <a:spcBef>
                <a:spcPts val="0"/>
              </a:spcBef>
            </a:pPr>
            <a:r>
              <a:rPr lang="ru-RU" sz="1900" b="1" dirty="0"/>
              <a:t>ТЕХНИЧЕСКИЕ ХАРАКТЕРИСТИКИ</a:t>
            </a:r>
          </a:p>
          <a:p>
            <a:pPr marL="0" indent="0">
              <a:spcBef>
                <a:spcPts val="0"/>
              </a:spcBef>
              <a:buNone/>
            </a:pPr>
            <a:endParaRPr lang="ru-RU" b="1" dirty="0"/>
          </a:p>
          <a:p>
            <a:pPr marL="0" indent="0">
              <a:spcBef>
                <a:spcPts val="0"/>
              </a:spcBef>
              <a:buNone/>
            </a:pPr>
            <a:r>
              <a:rPr lang="ru-RU" sz="1900" b="1" dirty="0"/>
              <a:t>Основные параметры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/>
              <a:t>Теплопроизводительность: 7,7 кВт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/>
              <a:t>(при </a:t>
            </a:r>
            <a:r>
              <a:rPr lang="en-US" sz="1600" dirty="0"/>
              <a:t>t</a:t>
            </a:r>
            <a:r>
              <a:rPr lang="ru-RU" sz="1600" dirty="0"/>
              <a:t> окруж. воздуха 20°С и </a:t>
            </a:r>
            <a:r>
              <a:rPr lang="en-US" sz="1600" dirty="0"/>
              <a:t>t</a:t>
            </a:r>
            <a:r>
              <a:rPr lang="ru-RU" sz="1600" dirty="0"/>
              <a:t> масла на входе 80°С)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/>
              <a:t>Гидравлическое сопротивление: 0,15 Мпа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/>
              <a:t>(при расходе масла: 130 л/мин)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/>
              <a:t>Аэродинамическое сопротивление: 0,15 кПа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/>
              <a:t>(при расходе окруж. воздуха 1400 м</a:t>
            </a:r>
            <a:r>
              <a:rPr lang="en-US" sz="1600" dirty="0"/>
              <a:t>³</a:t>
            </a:r>
            <a:r>
              <a:rPr lang="ru-RU" sz="1600" dirty="0"/>
              <a:t>/ч)</a:t>
            </a:r>
          </a:p>
          <a:p>
            <a:pPr marL="0" indent="0">
              <a:spcBef>
                <a:spcPts val="0"/>
              </a:spcBef>
              <a:buNone/>
            </a:pPr>
            <a:endParaRPr lang="ru-RU" dirty="0"/>
          </a:p>
          <a:p>
            <a:pPr marL="0" indent="0">
              <a:spcBef>
                <a:spcPts val="0"/>
              </a:spcBef>
              <a:buNone/>
            </a:pPr>
            <a:r>
              <a:rPr lang="ru-RU" sz="1900" b="1" dirty="0"/>
              <a:t>Параметры по охлаждаемой среде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1600" dirty="0"/>
              <a:t>Рабочее давление: 1,</a:t>
            </a:r>
            <a:r>
              <a:rPr lang="en-US" sz="1600" dirty="0"/>
              <a:t>0</a:t>
            </a:r>
            <a:r>
              <a:rPr lang="ru-RU" sz="1600" dirty="0"/>
              <a:t> МПа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1600" dirty="0"/>
              <a:t>Максимальное давление: 2,5 МПа</a:t>
            </a:r>
            <a:br>
              <a:rPr lang="ru-RU" sz="1600" dirty="0"/>
            </a:br>
            <a:r>
              <a:rPr lang="ru-RU" sz="1600" dirty="0"/>
              <a:t>Температура: не более 110°С</a:t>
            </a:r>
            <a:br>
              <a:rPr lang="ru-RU" sz="1600" dirty="0"/>
            </a:br>
            <a:r>
              <a:rPr lang="ru-RU" sz="1600" dirty="0"/>
              <a:t>Общая поверхность теплообмена: 0,561 м²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/>
              <a:t>Площадь живого сечения: 0,0006 м²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dirty="0"/>
          </a:p>
          <a:p>
            <a:pPr marL="0" indent="0">
              <a:spcBef>
                <a:spcPts val="0"/>
              </a:spcBef>
              <a:buNone/>
            </a:pPr>
            <a:r>
              <a:rPr lang="ru-RU" sz="1900" b="1" dirty="0"/>
              <a:t>Параметры по охлаждающей среде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/>
              <a:t>Общая поверхность теплообмена: 2,97 м²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/>
              <a:t>Площадь живого сечения: 0,05 м²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900" b="1" dirty="0"/>
              <a:t>Сухая масса: </a:t>
            </a:r>
            <a:r>
              <a:rPr lang="ru-RU" sz="1900" dirty="0" smtClean="0">
                <a:solidFill>
                  <a:schemeClr val="tx1"/>
                </a:solidFill>
              </a:rPr>
              <a:t>10,9 </a:t>
            </a:r>
            <a:r>
              <a:rPr lang="ru-RU" sz="1900" dirty="0">
                <a:solidFill>
                  <a:schemeClr val="tx1"/>
                </a:solidFill>
              </a:rPr>
              <a:t>кг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dirty="0"/>
          </a:p>
          <a:p>
            <a:r>
              <a:rPr lang="ru-RU" sz="1900" b="1" dirty="0"/>
              <a:t>СОСТАВ КОМПЛЕКТА: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800" dirty="0"/>
              <a:t>Маслоохладитель</a:t>
            </a:r>
            <a:endParaRPr lang="en-US" sz="1800" dirty="0"/>
          </a:p>
          <a:p>
            <a:pPr marL="0" lvl="0" indent="0">
              <a:spcBef>
                <a:spcPts val="0"/>
              </a:spcBef>
              <a:buNone/>
            </a:pPr>
            <a:r>
              <a:rPr lang="ru-RU" sz="1800" dirty="0"/>
              <a:t>Датчик температуры 60</a:t>
            </a:r>
            <a:r>
              <a:rPr lang="en-US" sz="1800" dirty="0"/>
              <a:t>º</a:t>
            </a:r>
            <a:r>
              <a:rPr lang="ru-RU" sz="1800" dirty="0"/>
              <a:t>С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800" dirty="0"/>
              <a:t>Электровентилятор</a:t>
            </a:r>
            <a:r>
              <a:rPr lang="ru-RU" sz="1900" dirty="0"/>
              <a:t/>
            </a:r>
            <a:br>
              <a:rPr lang="ru-RU" sz="1900" dirty="0"/>
            </a:br>
            <a:endParaRPr lang="ru-RU" sz="19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477F40-9FD3-42C8-976E-106912EF2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20" y="2369123"/>
            <a:ext cx="2581421" cy="29039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E0C9D47-E670-4AEA-9BFB-86F053719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411" y="2227168"/>
            <a:ext cx="2582564" cy="2905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446" y="5984060"/>
            <a:ext cx="229552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84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0044" y="1143000"/>
            <a:ext cx="3401064" cy="868677"/>
          </a:xfrm>
        </p:spPr>
        <p:txBody>
          <a:bodyPr/>
          <a:lstStyle/>
          <a:p>
            <a:pPr algn="ctr"/>
            <a:r>
              <a:rPr lang="ru-RU" sz="2000" b="1" dirty="0"/>
              <a:t>Блок охлаждения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ТМ-20.000.000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38706" y="325705"/>
            <a:ext cx="6564282" cy="5715000"/>
          </a:xfrm>
        </p:spPr>
        <p:txBody>
          <a:bodyPr>
            <a:normAutofit fontScale="55000" lnSpcReduction="20000"/>
          </a:bodyPr>
          <a:lstStyle/>
          <a:p>
            <a:pPr>
              <a:spcBef>
                <a:spcPts val="0"/>
              </a:spcBef>
            </a:pPr>
            <a:r>
              <a:rPr lang="ru-RU" sz="1900" b="1" dirty="0"/>
              <a:t>ТЕХНИЧЕСКИЕ ХАРАКТЕРИСТИКИ</a:t>
            </a:r>
          </a:p>
          <a:p>
            <a:pPr marL="0" indent="0">
              <a:spcBef>
                <a:spcPts val="0"/>
              </a:spcBef>
              <a:buNone/>
            </a:pPr>
            <a:endParaRPr lang="ru-RU" b="1" dirty="0"/>
          </a:p>
          <a:p>
            <a:pPr marL="0" indent="0">
              <a:spcBef>
                <a:spcPts val="0"/>
              </a:spcBef>
              <a:buNone/>
            </a:pPr>
            <a:r>
              <a:rPr lang="ru-RU" sz="1900" b="1" dirty="0"/>
              <a:t>Основные параметры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/>
              <a:t>Теплопроизводительность: 21,0 кВт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/>
              <a:t>(при </a:t>
            </a:r>
            <a:r>
              <a:rPr lang="en-US" sz="1600" dirty="0"/>
              <a:t>t</a:t>
            </a:r>
            <a:r>
              <a:rPr lang="ru-RU" sz="1600" dirty="0"/>
              <a:t> </a:t>
            </a:r>
            <a:r>
              <a:rPr lang="ru-RU" sz="1600" dirty="0" err="1"/>
              <a:t>окруж</a:t>
            </a:r>
            <a:r>
              <a:rPr lang="ru-RU" sz="1600" dirty="0"/>
              <a:t>. воздуха 20°С и </a:t>
            </a:r>
            <a:r>
              <a:rPr lang="en-US" sz="1600" dirty="0"/>
              <a:t>t</a:t>
            </a:r>
            <a:r>
              <a:rPr lang="ru-RU" sz="1600" dirty="0"/>
              <a:t> масла на входе 80°С)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/>
              <a:t>Гидравлическое сопротивление: 0,15 Мпа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/>
              <a:t>(при расходе масла: 270 л/мин)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/>
              <a:t>Аэродинамическое сопротивление: 0,15 кПа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/>
              <a:t>(при расходе </a:t>
            </a:r>
            <a:r>
              <a:rPr lang="ru-RU" sz="1600" dirty="0" err="1"/>
              <a:t>окруж</a:t>
            </a:r>
            <a:r>
              <a:rPr lang="ru-RU" sz="1600" dirty="0"/>
              <a:t>. воздуха 1770 м</a:t>
            </a:r>
            <a:r>
              <a:rPr lang="en-US" sz="1600" dirty="0"/>
              <a:t>³</a:t>
            </a:r>
            <a:r>
              <a:rPr lang="ru-RU" sz="1600" dirty="0"/>
              <a:t>/ч)</a:t>
            </a:r>
          </a:p>
          <a:p>
            <a:pPr marL="0" indent="0">
              <a:spcBef>
                <a:spcPts val="0"/>
              </a:spcBef>
              <a:buNone/>
            </a:pPr>
            <a:endParaRPr lang="ru-RU" dirty="0"/>
          </a:p>
          <a:p>
            <a:pPr marL="0" indent="0">
              <a:spcBef>
                <a:spcPts val="0"/>
              </a:spcBef>
              <a:buNone/>
            </a:pPr>
            <a:r>
              <a:rPr lang="ru-RU" sz="1900" b="1" dirty="0"/>
              <a:t>Параметры по охлаждаемой среде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1600" dirty="0"/>
              <a:t>Рабочее давление: 1,</a:t>
            </a:r>
            <a:r>
              <a:rPr lang="en-US" sz="1600" dirty="0"/>
              <a:t>0</a:t>
            </a:r>
            <a:r>
              <a:rPr lang="ru-RU" sz="1600" dirty="0"/>
              <a:t> МПа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1600" dirty="0"/>
              <a:t>Максимальное давление: 2,5 МПа</a:t>
            </a:r>
            <a:br>
              <a:rPr lang="ru-RU" sz="1600" dirty="0"/>
            </a:br>
            <a:r>
              <a:rPr lang="ru-RU" sz="1600" dirty="0"/>
              <a:t>Температура: не более 110°С</a:t>
            </a:r>
            <a:br>
              <a:rPr lang="ru-RU" sz="1600" dirty="0"/>
            </a:br>
            <a:r>
              <a:rPr lang="ru-RU" sz="1600" dirty="0"/>
              <a:t>Общая поверхность теплообмена: 1,5 м²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1600" dirty="0"/>
              <a:t>Площадь живого сечения: 0,0018 м²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dirty="0"/>
          </a:p>
          <a:p>
            <a:pPr marL="0" indent="0">
              <a:spcBef>
                <a:spcPts val="0"/>
              </a:spcBef>
              <a:buNone/>
            </a:pPr>
            <a:r>
              <a:rPr lang="ru-RU" sz="1900" b="1" dirty="0"/>
              <a:t>Параметры по охлаждающей среде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/>
              <a:t>Общая поверхность теплообмена: 8,1 м²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/>
              <a:t>Площадь живого сечения: 0,13 м²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900" b="1" dirty="0"/>
              <a:t>Сухая масса: </a:t>
            </a:r>
            <a:r>
              <a:rPr lang="ru-RU" sz="1900" dirty="0">
                <a:solidFill>
                  <a:schemeClr val="tx1"/>
                </a:solidFill>
              </a:rPr>
              <a:t>25 кг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dirty="0"/>
          </a:p>
          <a:p>
            <a:r>
              <a:rPr lang="ru-RU" sz="1900" b="1" dirty="0"/>
              <a:t>СОСТАВ КОМПЛЕКТА: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800" dirty="0"/>
              <a:t>Маслоохладитель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800" dirty="0"/>
              <a:t>Датчик температуры 60</a:t>
            </a:r>
            <a:r>
              <a:rPr lang="en-US" sz="1800" dirty="0"/>
              <a:t>º</a:t>
            </a:r>
            <a:r>
              <a:rPr lang="ru-RU" sz="1800" dirty="0"/>
              <a:t>С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800" dirty="0"/>
              <a:t>Электровентилятор</a:t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968022" y="6888318"/>
            <a:ext cx="1903457" cy="120643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16C894-0F5F-4E80-89CD-365A4EA36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20" y="2493819"/>
            <a:ext cx="2844973" cy="29052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34753B-5CEB-4F6E-99EA-3D2B91785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708" y="2344191"/>
            <a:ext cx="2844973" cy="2905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814" y="5959236"/>
            <a:ext cx="229552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25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015" y="574961"/>
            <a:ext cx="3401064" cy="1447800"/>
          </a:xfrm>
        </p:spPr>
        <p:txBody>
          <a:bodyPr/>
          <a:lstStyle/>
          <a:p>
            <a:pPr algn="ctr"/>
            <a:r>
              <a:rPr lang="ru-RU" sz="2000" b="1" dirty="0"/>
              <a:t>Блок охлаждения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ТМ-44.000.000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27719" y="350355"/>
            <a:ext cx="6564281" cy="5706533"/>
          </a:xfrm>
        </p:spPr>
        <p:txBody>
          <a:bodyPr>
            <a:normAutofit fontScale="55000" lnSpcReduction="20000"/>
          </a:bodyPr>
          <a:lstStyle/>
          <a:p>
            <a:pPr>
              <a:spcBef>
                <a:spcPts val="0"/>
              </a:spcBef>
            </a:pPr>
            <a:r>
              <a:rPr lang="ru-RU" sz="1900" b="1" dirty="0"/>
              <a:t>ТЕХНИЧЕСКИЕ ХАРАКТЕРИСТИКИ</a:t>
            </a:r>
          </a:p>
          <a:p>
            <a:pPr marL="0" indent="0">
              <a:spcBef>
                <a:spcPts val="0"/>
              </a:spcBef>
              <a:buNone/>
            </a:pPr>
            <a:endParaRPr lang="ru-RU" b="1" dirty="0"/>
          </a:p>
          <a:p>
            <a:pPr marL="0" indent="0">
              <a:spcBef>
                <a:spcPts val="0"/>
              </a:spcBef>
              <a:buNone/>
            </a:pPr>
            <a:r>
              <a:rPr lang="ru-RU" sz="1900" b="1" dirty="0"/>
              <a:t>Основные параметры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/>
              <a:t>Теплопроизводительность: 55,0 кВт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/>
              <a:t>(при </a:t>
            </a:r>
            <a:r>
              <a:rPr lang="en-US" sz="1600" dirty="0"/>
              <a:t>t</a:t>
            </a:r>
            <a:r>
              <a:rPr lang="ru-RU" sz="1600" dirty="0"/>
              <a:t> окруж. воздуха 20°С и </a:t>
            </a:r>
            <a:r>
              <a:rPr lang="en-US" sz="1600" dirty="0"/>
              <a:t>t</a:t>
            </a:r>
            <a:r>
              <a:rPr lang="ru-RU" sz="1600" dirty="0"/>
              <a:t> масла на входе 80°С)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/>
              <a:t>Гидравлическое сопротивление: 0,15 Мпа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/>
              <a:t>(при расходе масла: 550 л/мин)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/>
              <a:t>Аэродинамическое сопротивление: 0,15 кПа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/>
              <a:t>(при расходе окруж. воздуха 2800 м</a:t>
            </a:r>
            <a:r>
              <a:rPr lang="en-US" sz="1600" dirty="0"/>
              <a:t>³</a:t>
            </a:r>
            <a:r>
              <a:rPr lang="ru-RU" sz="1600" dirty="0"/>
              <a:t>/ч)</a:t>
            </a:r>
          </a:p>
          <a:p>
            <a:pPr marL="0" indent="0">
              <a:spcBef>
                <a:spcPts val="0"/>
              </a:spcBef>
              <a:buNone/>
            </a:pPr>
            <a:endParaRPr lang="ru-RU" dirty="0"/>
          </a:p>
          <a:p>
            <a:pPr marL="0" indent="0">
              <a:spcBef>
                <a:spcPts val="0"/>
              </a:spcBef>
              <a:buNone/>
            </a:pPr>
            <a:r>
              <a:rPr lang="ru-RU" sz="1900" b="1" dirty="0"/>
              <a:t>Параметры по охлаждаемой среде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1600" dirty="0"/>
              <a:t>Рабочее давление: 1,</a:t>
            </a:r>
            <a:r>
              <a:rPr lang="en-US" sz="1600" dirty="0"/>
              <a:t>0</a:t>
            </a:r>
            <a:r>
              <a:rPr lang="ru-RU" sz="1600" dirty="0"/>
              <a:t> МПа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1600" dirty="0"/>
              <a:t>Максимальное давление: 2,5 МПа</a:t>
            </a:r>
            <a:br>
              <a:rPr lang="ru-RU" sz="1600" dirty="0"/>
            </a:br>
            <a:r>
              <a:rPr lang="ru-RU" sz="1600" dirty="0"/>
              <a:t>Температура: не более 110°С</a:t>
            </a:r>
            <a:br>
              <a:rPr lang="ru-RU" sz="1600" dirty="0"/>
            </a:br>
            <a:r>
              <a:rPr lang="ru-RU" sz="1600" dirty="0"/>
              <a:t>Общая поверхность теплообмена: 3,9 м²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1600" dirty="0"/>
              <a:t>Площадь живого сечения: 0,0086 м²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dirty="0"/>
          </a:p>
          <a:p>
            <a:pPr marL="0" indent="0">
              <a:spcBef>
                <a:spcPts val="0"/>
              </a:spcBef>
              <a:buNone/>
            </a:pPr>
            <a:r>
              <a:rPr lang="ru-RU" sz="1900" b="1" dirty="0"/>
              <a:t>Параметры по охлаждающей среде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/>
              <a:t>Общая поверхность теплообмена: 20,6 м²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/>
              <a:t>Площадь живого сечения: 0,32 м²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900" b="1" dirty="0"/>
              <a:t>Сухая масса: </a:t>
            </a:r>
            <a:r>
              <a:rPr lang="ru-RU" sz="1900" dirty="0">
                <a:solidFill>
                  <a:schemeClr val="tx1"/>
                </a:solidFill>
              </a:rPr>
              <a:t>45 кг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dirty="0"/>
          </a:p>
          <a:p>
            <a:r>
              <a:rPr lang="ru-RU" sz="1900" b="1" dirty="0"/>
              <a:t>СОСТАВ КОМПЛЕКТА: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800" dirty="0"/>
              <a:t>Маслоохладитель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800" dirty="0"/>
              <a:t>Датчик температуры 60</a:t>
            </a:r>
            <a:r>
              <a:rPr lang="en-US" sz="1800" dirty="0"/>
              <a:t>º</a:t>
            </a:r>
            <a:r>
              <a:rPr lang="ru-RU" sz="1800" dirty="0"/>
              <a:t>С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800" dirty="0"/>
              <a:t>Электровентилятор</a:t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A3521E-7854-413F-B7D1-9886253F1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50" y="2441918"/>
            <a:ext cx="2664177" cy="29052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8B5F88-2B9A-41FE-A05A-83057F3F4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547" y="2394066"/>
            <a:ext cx="2664177" cy="2905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446" y="5886407"/>
            <a:ext cx="229552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6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F546CDB-6927-49EB-B106-AD3253766FDD}"/>
              </a:ext>
            </a:extLst>
          </p:cNvPr>
          <p:cNvSpPr txBox="1">
            <a:spLocks/>
          </p:cNvSpPr>
          <p:nvPr/>
        </p:nvSpPr>
        <p:spPr>
          <a:xfrm>
            <a:off x="1130015" y="383771"/>
            <a:ext cx="3401064" cy="1447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solidFill>
                  <a:schemeClr val="tx1"/>
                </a:solidFill>
              </a:rPr>
              <a:t>Блок охлаждения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ДМ-9508.336.010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BF6C6B3B-F6B1-4919-8856-616D42AAA34D}"/>
              </a:ext>
            </a:extLst>
          </p:cNvPr>
          <p:cNvSpPr txBox="1">
            <a:spLocks/>
          </p:cNvSpPr>
          <p:nvPr/>
        </p:nvSpPr>
        <p:spPr>
          <a:xfrm>
            <a:off x="5482063" y="244785"/>
            <a:ext cx="5393633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600" b="1" dirty="0">
                <a:solidFill>
                  <a:schemeClr val="bg2">
                    <a:lumMod val="75000"/>
                  </a:schemeClr>
                </a:solidFill>
              </a:rPr>
              <a:t>ТЕХНИЧЕСКИЕ ХАРАКТЕРИСТИКИ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 3" charset="2"/>
              <a:buNone/>
            </a:pPr>
            <a:endParaRPr lang="ru-RU" sz="2100" b="1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 3" charset="2"/>
              <a:buNone/>
            </a:pPr>
            <a:r>
              <a:rPr lang="ru-RU" sz="2100" b="1" dirty="0">
                <a:solidFill>
                  <a:schemeClr val="bg2">
                    <a:lumMod val="75000"/>
                  </a:schemeClr>
                </a:solidFill>
              </a:rPr>
              <a:t>Основные параметры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 3" charset="2"/>
              <a:buNone/>
            </a:pP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Теплопроизводительность МО гидравлики: 20,0 кВт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 3" charset="2"/>
              <a:buNone/>
            </a:pP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(при 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t</a:t>
            </a: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bg2">
                    <a:lumMod val="75000"/>
                  </a:schemeClr>
                </a:solidFill>
              </a:rPr>
              <a:t>окруж</a:t>
            </a: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. воздуха 20°С и 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t</a:t>
            </a: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 масла на входе 80°С)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 3" charset="2"/>
              <a:buNone/>
            </a:pP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Теплопроизводительность МО трансмиссии: 18,0 кВт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 3" charset="2"/>
              <a:buNone/>
            </a:pP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(при 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t</a:t>
            </a: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bg2">
                    <a:lumMod val="75000"/>
                  </a:schemeClr>
                </a:solidFill>
              </a:rPr>
              <a:t>окруж</a:t>
            </a: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. воздуха 20°С и 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t</a:t>
            </a: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 масла на входе 80°С)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 3" charset="2"/>
              <a:buNone/>
            </a:pP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Теплопроизводительность ОЖ: 54,0 кВт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 3" charset="2"/>
              <a:buNone/>
            </a:pP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(при 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t</a:t>
            </a: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bg2">
                    <a:lumMod val="75000"/>
                  </a:schemeClr>
                </a:solidFill>
              </a:rPr>
              <a:t>окруж</a:t>
            </a: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. воздуха 20°С и 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t</a:t>
            </a: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 масла на входе 80°С)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 3" charset="2"/>
              <a:buNone/>
            </a:pPr>
            <a:r>
              <a:rPr lang="ru-RU" sz="1800" dirty="0" smtClean="0">
                <a:solidFill>
                  <a:schemeClr val="bg2">
                    <a:lumMod val="75000"/>
                  </a:schemeClr>
                </a:solidFill>
              </a:rPr>
              <a:t>Гидравлическое </a:t>
            </a: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сопротивление МО: 0,15 Мпа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 3" charset="2"/>
              <a:buNone/>
            </a:pP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(при расходе масла: 65 л/мин)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Гидравлическое сопротивление ОЖ: 0,15 Мпа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(при расходе жидкости: 95 л/мин)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 3" charset="2"/>
              <a:buNone/>
            </a:pP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Аэродинамическое сопротивление: 0,15 кПа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 3" charset="2"/>
              <a:buNone/>
            </a:pPr>
            <a:endParaRPr lang="ru-RU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 3" charset="2"/>
              <a:buNone/>
            </a:pPr>
            <a:r>
              <a:rPr lang="ru-RU" sz="2100" b="1" dirty="0">
                <a:solidFill>
                  <a:schemeClr val="bg2">
                    <a:lumMod val="75000"/>
                  </a:schemeClr>
                </a:solidFill>
              </a:rPr>
              <a:t>Параметры по охлаждаемой среде </a:t>
            </a:r>
            <a:r>
              <a:rPr lang="ru-RU" sz="2100" b="1" dirty="0" smtClean="0">
                <a:solidFill>
                  <a:schemeClr val="bg2">
                    <a:lumMod val="75000"/>
                  </a:schemeClr>
                </a:solidFill>
              </a:rPr>
              <a:t>   МО         ОЖ</a:t>
            </a:r>
            <a:endParaRPr lang="ru-RU" sz="2100" b="1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900" dirty="0">
                <a:solidFill>
                  <a:schemeClr val="bg2">
                    <a:lumMod val="75000"/>
                  </a:schemeClr>
                </a:solidFill>
              </a:rPr>
              <a:t>Рабочее давление: </a:t>
            </a:r>
            <a:r>
              <a:rPr lang="ru-RU" sz="1900" dirty="0" smtClean="0">
                <a:solidFill>
                  <a:schemeClr val="bg2">
                    <a:lumMod val="75000"/>
                  </a:schemeClr>
                </a:solidFill>
              </a:rPr>
              <a:t>                                              1,</a:t>
            </a:r>
            <a:r>
              <a:rPr lang="en-US" sz="1900" dirty="0">
                <a:solidFill>
                  <a:schemeClr val="bg2">
                    <a:lumMod val="75000"/>
                  </a:schemeClr>
                </a:solidFill>
              </a:rPr>
              <a:t>0</a:t>
            </a:r>
            <a:r>
              <a:rPr lang="ru-RU" sz="19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900" dirty="0" smtClean="0">
                <a:solidFill>
                  <a:schemeClr val="bg2">
                    <a:lumMod val="75000"/>
                  </a:schemeClr>
                </a:solidFill>
              </a:rPr>
              <a:t>Мпа /  </a:t>
            </a:r>
            <a:r>
              <a:rPr lang="ru-RU" sz="1900" dirty="0" smtClean="0">
                <a:solidFill>
                  <a:schemeClr val="bg2">
                    <a:lumMod val="75000"/>
                  </a:schemeClr>
                </a:solidFill>
              </a:rPr>
              <a:t>1,</a:t>
            </a:r>
            <a:r>
              <a:rPr lang="en-US" sz="1900" dirty="0">
                <a:solidFill>
                  <a:schemeClr val="bg2">
                    <a:lumMod val="75000"/>
                  </a:schemeClr>
                </a:solidFill>
              </a:rPr>
              <a:t>0</a:t>
            </a:r>
            <a:r>
              <a:rPr lang="ru-RU" sz="1900" dirty="0">
                <a:solidFill>
                  <a:schemeClr val="bg2">
                    <a:lumMod val="75000"/>
                  </a:schemeClr>
                </a:solidFill>
              </a:rPr>
              <a:t> МПа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900" dirty="0">
                <a:solidFill>
                  <a:schemeClr val="bg2">
                    <a:lumMod val="75000"/>
                  </a:schemeClr>
                </a:solidFill>
              </a:rPr>
              <a:t>Максимальное давление: </a:t>
            </a:r>
            <a:r>
              <a:rPr lang="ru-RU" sz="1900" dirty="0" smtClean="0">
                <a:solidFill>
                  <a:schemeClr val="bg2">
                    <a:lumMod val="75000"/>
                  </a:schemeClr>
                </a:solidFill>
              </a:rPr>
              <a:t>                               2,5 </a:t>
            </a:r>
            <a:r>
              <a:rPr lang="ru-RU" sz="1900" dirty="0">
                <a:solidFill>
                  <a:schemeClr val="bg2">
                    <a:lumMod val="75000"/>
                  </a:schemeClr>
                </a:solidFill>
              </a:rPr>
              <a:t>Мпа   </a:t>
            </a:r>
            <a:r>
              <a:rPr lang="ru-RU" sz="1900" dirty="0" smtClean="0">
                <a:solidFill>
                  <a:schemeClr val="bg2">
                    <a:lumMod val="75000"/>
                  </a:schemeClr>
                </a:solidFill>
              </a:rPr>
              <a:t>/ </a:t>
            </a:r>
            <a:r>
              <a:rPr lang="ru-RU" sz="1900" dirty="0" smtClean="0">
                <a:solidFill>
                  <a:schemeClr val="bg2">
                    <a:lumMod val="75000"/>
                  </a:schemeClr>
                </a:solidFill>
              </a:rPr>
              <a:t>2,5 </a:t>
            </a:r>
            <a:r>
              <a:rPr lang="ru-RU" sz="1900" dirty="0">
                <a:solidFill>
                  <a:schemeClr val="bg2">
                    <a:lumMod val="75000"/>
                  </a:schemeClr>
                </a:solidFill>
              </a:rPr>
              <a:t>МПа</a:t>
            </a:r>
            <a:br>
              <a:rPr lang="ru-RU" sz="19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sz="1900" dirty="0">
                <a:solidFill>
                  <a:schemeClr val="bg2">
                    <a:lumMod val="75000"/>
                  </a:schemeClr>
                </a:solidFill>
              </a:rPr>
              <a:t>Температура: </a:t>
            </a:r>
            <a:r>
              <a:rPr lang="ru-RU" sz="1900" dirty="0" smtClean="0">
                <a:solidFill>
                  <a:schemeClr val="bg2">
                    <a:lumMod val="75000"/>
                  </a:schemeClr>
                </a:solidFill>
              </a:rPr>
              <a:t>                                       не </a:t>
            </a:r>
            <a:r>
              <a:rPr lang="ru-RU" sz="1900" dirty="0">
                <a:solidFill>
                  <a:schemeClr val="bg2">
                    <a:lumMod val="75000"/>
                  </a:schemeClr>
                </a:solidFill>
              </a:rPr>
              <a:t>более 110°С </a:t>
            </a:r>
            <a:r>
              <a:rPr lang="ru-RU" sz="19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900" dirty="0" smtClean="0">
                <a:solidFill>
                  <a:schemeClr val="bg2">
                    <a:lumMod val="75000"/>
                  </a:schemeClr>
                </a:solidFill>
              </a:rPr>
              <a:t>/ 110°С</a:t>
            </a:r>
            <a:r>
              <a:rPr lang="ru-RU" sz="1900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ru-RU" sz="19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sz="1900" dirty="0">
                <a:solidFill>
                  <a:schemeClr val="bg2">
                    <a:lumMod val="75000"/>
                  </a:schemeClr>
                </a:solidFill>
              </a:rPr>
              <a:t>Общая поверхность теплообмена: </a:t>
            </a:r>
            <a:r>
              <a:rPr lang="ru-RU" sz="1900" dirty="0" smtClean="0">
                <a:solidFill>
                  <a:schemeClr val="bg2">
                    <a:lumMod val="75000"/>
                  </a:schemeClr>
                </a:solidFill>
              </a:rPr>
              <a:t>                 1,6 м²   </a:t>
            </a:r>
            <a:r>
              <a:rPr lang="ru-RU" sz="1900" dirty="0" smtClean="0">
                <a:solidFill>
                  <a:schemeClr val="bg2">
                    <a:lumMod val="75000"/>
                  </a:schemeClr>
                </a:solidFill>
              </a:rPr>
              <a:t>/ 2,3 </a:t>
            </a:r>
            <a:r>
              <a:rPr lang="ru-RU" sz="1900" dirty="0">
                <a:solidFill>
                  <a:schemeClr val="bg2">
                    <a:lumMod val="75000"/>
                  </a:schemeClr>
                </a:solidFill>
              </a:rPr>
              <a:t>м²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900" dirty="0">
                <a:solidFill>
                  <a:schemeClr val="bg2">
                    <a:lumMod val="75000"/>
                  </a:schemeClr>
                </a:solidFill>
              </a:rPr>
              <a:t>Площадь живого сечения: </a:t>
            </a:r>
            <a:r>
              <a:rPr lang="ru-RU" sz="1900" dirty="0" smtClean="0">
                <a:solidFill>
                  <a:schemeClr val="bg2">
                    <a:lumMod val="75000"/>
                  </a:schemeClr>
                </a:solidFill>
              </a:rPr>
              <a:t>                              0,002 </a:t>
            </a:r>
            <a:r>
              <a:rPr lang="ru-RU" sz="1900" dirty="0">
                <a:solidFill>
                  <a:schemeClr val="bg2">
                    <a:lumMod val="75000"/>
                  </a:schemeClr>
                </a:solidFill>
              </a:rPr>
              <a:t>м² </a:t>
            </a:r>
            <a:r>
              <a:rPr lang="ru-RU" sz="1900" dirty="0" smtClean="0">
                <a:solidFill>
                  <a:schemeClr val="bg2">
                    <a:lumMod val="75000"/>
                  </a:schemeClr>
                </a:solidFill>
              </a:rPr>
              <a:t>  </a:t>
            </a:r>
            <a:r>
              <a:rPr lang="ru-RU" sz="1900" dirty="0" smtClean="0">
                <a:solidFill>
                  <a:schemeClr val="bg2">
                    <a:lumMod val="75000"/>
                  </a:schemeClr>
                </a:solidFill>
              </a:rPr>
              <a:t>/ 0,003 </a:t>
            </a:r>
            <a:r>
              <a:rPr lang="ru-RU" sz="1900" dirty="0">
                <a:solidFill>
                  <a:schemeClr val="bg2">
                    <a:lumMod val="75000"/>
                  </a:schemeClr>
                </a:solidFill>
              </a:rPr>
              <a:t>м²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 3" charset="2"/>
              <a:buNone/>
            </a:pPr>
            <a:endParaRPr lang="ru-RU" sz="1800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 3" charset="2"/>
              <a:buNone/>
            </a:pPr>
            <a:r>
              <a:rPr lang="ru-RU" sz="2500" b="1" dirty="0">
                <a:solidFill>
                  <a:schemeClr val="bg2">
                    <a:lumMod val="75000"/>
                  </a:schemeClr>
                </a:solidFill>
              </a:rPr>
              <a:t>Параметры по охлаждающей среде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Общая поверхность теплообмена: </a:t>
            </a:r>
            <a:r>
              <a:rPr lang="ru-RU" sz="1800" dirty="0" smtClean="0">
                <a:solidFill>
                  <a:schemeClr val="bg2">
                    <a:lumMod val="75000"/>
                  </a:schemeClr>
                </a:solidFill>
              </a:rPr>
              <a:t>                8,5 </a:t>
            </a: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м² </a:t>
            </a:r>
            <a:r>
              <a:rPr lang="ru-RU" sz="1800" dirty="0" smtClean="0">
                <a:solidFill>
                  <a:schemeClr val="bg2">
                    <a:lumMod val="75000"/>
                  </a:schemeClr>
                </a:solidFill>
              </a:rPr>
              <a:t>  </a:t>
            </a:r>
            <a:r>
              <a:rPr lang="ru-RU" sz="1800" dirty="0" smtClean="0">
                <a:solidFill>
                  <a:schemeClr val="bg2">
                    <a:lumMod val="75000"/>
                  </a:schemeClr>
                </a:solidFill>
              </a:rPr>
              <a:t>/ 15,1 </a:t>
            </a: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м²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 3" charset="2"/>
              <a:buNone/>
            </a:pP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Площадь живого сечения: </a:t>
            </a:r>
            <a:r>
              <a:rPr lang="ru-RU" sz="1800" dirty="0" smtClean="0">
                <a:solidFill>
                  <a:schemeClr val="bg2">
                    <a:lumMod val="75000"/>
                  </a:schemeClr>
                </a:solidFill>
              </a:rPr>
              <a:t> 0,13 </a:t>
            </a: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м²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 3" charset="2"/>
              <a:buNone/>
            </a:pPr>
            <a:r>
              <a:rPr lang="ru-RU" sz="2100" b="1" dirty="0">
                <a:solidFill>
                  <a:schemeClr val="bg2">
                    <a:lumMod val="75000"/>
                  </a:schemeClr>
                </a:solidFill>
              </a:rPr>
              <a:t>Сухая масса: </a:t>
            </a:r>
            <a:r>
              <a:rPr lang="ru-RU" sz="2500" dirty="0"/>
              <a:t>45 кг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 3" charset="2"/>
              <a:buNone/>
            </a:pPr>
            <a:endParaRPr lang="ru-RU" sz="1800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ru-RU" sz="2500" b="1" dirty="0">
                <a:solidFill>
                  <a:schemeClr val="bg2">
                    <a:lumMod val="75000"/>
                  </a:schemeClr>
                </a:solidFill>
              </a:rPr>
              <a:t>СОСТАВ КОМПЛЕКТА: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 3" charset="2"/>
              <a:buNone/>
            </a:pPr>
            <a:r>
              <a:rPr lang="ru-RU" sz="2100" dirty="0">
                <a:solidFill>
                  <a:schemeClr val="bg2">
                    <a:lumMod val="75000"/>
                  </a:schemeClr>
                </a:solidFill>
              </a:rPr>
              <a:t>Маслоохладитель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 3" charset="2"/>
              <a:buNone/>
            </a:pPr>
            <a:r>
              <a:rPr lang="ru-RU" sz="2100" dirty="0">
                <a:solidFill>
                  <a:schemeClr val="bg2">
                    <a:lumMod val="75000"/>
                  </a:schemeClr>
                </a:solidFill>
              </a:rPr>
              <a:t>Радиатор ОЖ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 3" charset="2"/>
              <a:buNone/>
            </a:pPr>
            <a:r>
              <a:rPr lang="ru-RU" sz="2100" dirty="0">
                <a:solidFill>
                  <a:schemeClr val="bg2">
                    <a:lumMod val="75000"/>
                  </a:schemeClr>
                </a:solidFill>
              </a:rPr>
              <a:t>Расширительный бак</a:t>
            </a:r>
            <a:r>
              <a:rPr lang="ru-RU" sz="2500" dirty="0"/>
              <a:t/>
            </a:r>
            <a:br>
              <a:rPr lang="ru-RU" sz="2500" dirty="0"/>
            </a:br>
            <a:endParaRPr lang="ru-RU" sz="25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82DA6E9-96C2-4D9D-B01E-3C7A56162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67" y="2427309"/>
            <a:ext cx="2564515" cy="29052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F9FCDEE-9487-47ED-BB53-F9C1CB9B2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547" y="2352503"/>
            <a:ext cx="2564515" cy="29052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250" y="5959785"/>
            <a:ext cx="229552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04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015" y="417019"/>
            <a:ext cx="3401064" cy="1447800"/>
          </a:xfrm>
        </p:spPr>
        <p:txBody>
          <a:bodyPr/>
          <a:lstStyle/>
          <a:p>
            <a:pPr algn="ctr"/>
            <a:r>
              <a:rPr lang="ru-RU" sz="2000" b="1" dirty="0"/>
              <a:t>Маслоохладитель</a:t>
            </a:r>
            <a:br>
              <a:rPr lang="ru-RU" sz="2000" b="1" dirty="0"/>
            </a:br>
            <a:r>
              <a:rPr lang="ru-RU" sz="2000" b="1" dirty="0"/>
              <a:t>ДМ-9508.164.010-10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3952" y="323375"/>
            <a:ext cx="6547655" cy="5701145"/>
          </a:xfrm>
        </p:spPr>
        <p:txBody>
          <a:bodyPr>
            <a:normAutofit fontScale="62500" lnSpcReduction="20000"/>
          </a:bodyPr>
          <a:lstStyle/>
          <a:p>
            <a:pPr>
              <a:spcBef>
                <a:spcPts val="0"/>
              </a:spcBef>
            </a:pPr>
            <a:r>
              <a:rPr lang="ru-RU" sz="1700" b="1" dirty="0"/>
              <a:t>ТЕХНИЧЕСКИЕ ХАРАКТЕРИСТИКИ</a:t>
            </a:r>
          </a:p>
          <a:p>
            <a:pPr marL="0" indent="0">
              <a:spcBef>
                <a:spcPts val="0"/>
              </a:spcBef>
              <a:buNone/>
            </a:pPr>
            <a:endParaRPr lang="ru-RU" b="1" dirty="0"/>
          </a:p>
          <a:p>
            <a:pPr marL="0" indent="0">
              <a:spcBef>
                <a:spcPts val="0"/>
              </a:spcBef>
              <a:buNone/>
            </a:pPr>
            <a:r>
              <a:rPr lang="ru-RU" sz="1700" b="1" dirty="0"/>
              <a:t>Основные параметры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/>
              <a:t>Теплопроизводительность: 146,0 кВт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/>
              <a:t>(при </a:t>
            </a:r>
            <a:r>
              <a:rPr lang="en-US" sz="1400" dirty="0"/>
              <a:t>t</a:t>
            </a:r>
            <a:r>
              <a:rPr lang="ru-RU" sz="1400" dirty="0"/>
              <a:t> </a:t>
            </a:r>
            <a:r>
              <a:rPr lang="ru-RU" sz="1400" dirty="0" err="1"/>
              <a:t>окруж</a:t>
            </a:r>
            <a:r>
              <a:rPr lang="ru-RU" sz="1400" dirty="0"/>
              <a:t>. воздуха 20°С и </a:t>
            </a:r>
            <a:r>
              <a:rPr lang="en-US" sz="1400" dirty="0"/>
              <a:t>t</a:t>
            </a:r>
            <a:r>
              <a:rPr lang="ru-RU" sz="1400" dirty="0"/>
              <a:t> масла на входе 80°С)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/>
              <a:t>Гидравлическое сопротивление: 0,15 Мпа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/>
              <a:t>(при расходе масла: 200 л/мин)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/>
              <a:t>Аэродинамическое сопротивление: 0,15 кПа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/>
              <a:t>(при расходе </a:t>
            </a:r>
            <a:r>
              <a:rPr lang="ru-RU" sz="1400" dirty="0" err="1"/>
              <a:t>окруж</a:t>
            </a:r>
            <a:r>
              <a:rPr lang="ru-RU" sz="1400" dirty="0"/>
              <a:t>. воздуха 16500 м</a:t>
            </a:r>
            <a:r>
              <a:rPr lang="en-US" sz="1400" dirty="0"/>
              <a:t>³</a:t>
            </a:r>
            <a:r>
              <a:rPr lang="ru-RU" sz="1400" dirty="0"/>
              <a:t>/ч)</a:t>
            </a:r>
          </a:p>
          <a:p>
            <a:pPr marL="0" indent="0">
              <a:spcBef>
                <a:spcPts val="0"/>
              </a:spcBef>
              <a:buNone/>
            </a:pPr>
            <a:endParaRPr lang="ru-RU" dirty="0"/>
          </a:p>
          <a:p>
            <a:pPr marL="0" indent="0">
              <a:spcBef>
                <a:spcPts val="0"/>
              </a:spcBef>
              <a:buNone/>
            </a:pPr>
            <a:r>
              <a:rPr lang="ru-RU" sz="1700" b="1" dirty="0"/>
              <a:t>Параметры по охлаждаемой среде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1400" dirty="0"/>
              <a:t>Рабочее давление: 1,</a:t>
            </a:r>
            <a:r>
              <a:rPr lang="en-US" sz="1400" dirty="0"/>
              <a:t>0</a:t>
            </a:r>
            <a:r>
              <a:rPr lang="ru-RU" sz="1400" dirty="0"/>
              <a:t> МПа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1400" dirty="0"/>
              <a:t>Максимальное давление: 2,5 МПа</a:t>
            </a:r>
            <a:br>
              <a:rPr lang="ru-RU" sz="1400" dirty="0"/>
            </a:br>
            <a:r>
              <a:rPr lang="ru-RU" sz="1400" dirty="0"/>
              <a:t>Температура: не более 110°С</a:t>
            </a:r>
            <a:br>
              <a:rPr lang="ru-RU" sz="1400" dirty="0"/>
            </a:br>
            <a:r>
              <a:rPr lang="ru-RU" sz="1400" dirty="0"/>
              <a:t>Общая поверхность теплообмена: 10,4 м²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1400" dirty="0"/>
              <a:t>Площадь живого сечения: 0,0035 м²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dirty="0"/>
          </a:p>
          <a:p>
            <a:pPr marL="0" indent="0">
              <a:spcBef>
                <a:spcPts val="0"/>
              </a:spcBef>
              <a:buNone/>
            </a:pPr>
            <a:r>
              <a:rPr lang="ru-RU" sz="1700" b="1" dirty="0"/>
              <a:t>Параметры по охлаждающей среде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/>
              <a:t>Общая поверхность теплообмена: 55,1 м²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/>
              <a:t>Площадь живого сечения: 0,85 м²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00" b="1" dirty="0"/>
              <a:t>Сухая масса: </a:t>
            </a:r>
            <a:r>
              <a:rPr lang="ru-RU" sz="1700" dirty="0">
                <a:solidFill>
                  <a:schemeClr val="tx1"/>
                </a:solidFill>
              </a:rPr>
              <a:t>66 кг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dirty="0"/>
          </a:p>
          <a:p>
            <a:r>
              <a:rPr lang="ru-RU" sz="1700" b="1" dirty="0"/>
              <a:t>СОСТАВ КОМПЛЕКТА: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600" dirty="0"/>
              <a:t>Маслоохладитель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5F0E2E-A160-4475-870C-B8E959DDC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695" y="2152996"/>
            <a:ext cx="2444577" cy="2905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082" y="5886408"/>
            <a:ext cx="229552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408395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328</TotalTime>
  <Words>109</Words>
  <Application>Microsoft Office PowerPoint</Application>
  <PresentationFormat>Широкоэкранный</PresentationFormat>
  <Paragraphs>177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Century Gothic</vt:lpstr>
      <vt:lpstr>Wingdings 3</vt:lpstr>
      <vt:lpstr>Сектор</vt:lpstr>
      <vt:lpstr>МОДЕЛЬНЫЙ РЯД продукции  Термокам</vt:lpstr>
      <vt:lpstr>Широкий выбор Продукции Термокам  для различных отраслей и условий эксплуатации.</vt:lpstr>
      <vt:lpstr>Маслоохладители для гидравлики  Термокам — это профессиональное решение, разработанное с учётом требований современных  гидравлических систем.</vt:lpstr>
      <vt:lpstr>Блок охлаждения ДМ-9508.221.010-20</vt:lpstr>
      <vt:lpstr>Блок охлаждения  ТМ-11.000.000</vt:lpstr>
      <vt:lpstr>Блок охлаждения  ТМ-20.000.000</vt:lpstr>
      <vt:lpstr>Блок охлаждения  ТМ-44.000.000</vt:lpstr>
      <vt:lpstr>Презентация PowerPoint</vt:lpstr>
      <vt:lpstr>Маслоохладитель ДМ-9508.164.010-10</vt:lpstr>
      <vt:lpstr>ООО фирма «Термокам» Республика Татарстан, Нижнекамский район,  пгт. Камские Поляны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LiLi</cp:lastModifiedBy>
  <cp:revision>49</cp:revision>
  <dcterms:created xsi:type="dcterms:W3CDTF">2025-09-11T04:17:06Z</dcterms:created>
  <dcterms:modified xsi:type="dcterms:W3CDTF">2026-02-05T12:00:50Z</dcterms:modified>
</cp:coreProperties>
</file>